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62" r:id="rId4"/>
    <p:sldId id="282" r:id="rId5"/>
    <p:sldId id="258" r:id="rId6"/>
    <p:sldId id="259" r:id="rId7"/>
    <p:sldId id="280" r:id="rId8"/>
    <p:sldId id="279" r:id="rId9"/>
    <p:sldId id="268" r:id="rId10"/>
    <p:sldId id="284" r:id="rId11"/>
    <p:sldId id="281" r:id="rId12"/>
    <p:sldId id="276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outlineView">
  <p:normalViewPr showOutlineIcons="0">
    <p:restoredLeft sz="34588"/>
    <p:restoredTop sz="86442"/>
  </p:normalViewPr>
  <p:slideViewPr>
    <p:cSldViewPr snapToGrid="0" snapToObjects="1">
      <p:cViewPr varScale="1">
        <p:scale>
          <a:sx n="82" d="100"/>
          <a:sy n="82" d="100"/>
        </p:scale>
        <p:origin x="192" y="432"/>
      </p:cViewPr>
      <p:guideLst/>
    </p:cSldViewPr>
  </p:slideViewPr>
  <p:outlineViewPr>
    <p:cViewPr>
      <p:scale>
        <a:sx n="33" d="100"/>
        <a:sy n="33" d="100"/>
      </p:scale>
      <p:origin x="0" y="-64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6441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04133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2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1967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8794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3411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740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08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8424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76185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5208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7675F5-7B7D-0244-90F4-5410EEBB8754}" type="datetimeFigureOut">
              <a:rPr lang="ru-RU" smtClean="0"/>
              <a:t>07.04.17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B1C1AB-9130-F942-B31E-A2601C3355F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09482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02956" y="1649304"/>
            <a:ext cx="11081288" cy="2535237"/>
          </a:xfrm>
        </p:spPr>
        <p:txBody>
          <a:bodyPr>
            <a:normAutofit fontScale="90000"/>
          </a:bodyPr>
          <a:lstStyle/>
          <a:p>
            <a:r>
              <a:rPr lang="ru-RU" sz="6000" b="1" i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Концепция развития технологического образования в школах РФ, место ИКТ </a:t>
            </a:r>
            <a:r>
              <a:rPr lang="ru-RU" b="1" dirty="0" smtClean="0"/>
              <a:t>и </a:t>
            </a:r>
            <a:br>
              <a:rPr lang="ru-RU" b="1" dirty="0" smtClean="0"/>
            </a:br>
            <a:r>
              <a:rPr lang="ru-RU" b="1" dirty="0" smtClean="0"/>
              <a:t>роль учителя информатики</a:t>
            </a:r>
            <a:endParaRPr lang="ru-RU" sz="6000" b="0" i="0" kern="1200" dirty="0" smtClean="0">
              <a:solidFill>
                <a:schemeClr val="tx1"/>
              </a:solidFill>
              <a:effectLst/>
              <a:latin typeface="+mj-lt"/>
              <a:ea typeface="+mj-ea"/>
              <a:cs typeface="+mj-cs"/>
            </a:endParaRPr>
          </a:p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3072" y="4376954"/>
            <a:ext cx="10445856" cy="1655762"/>
          </a:xfrm>
        </p:spPr>
        <p:txBody>
          <a:bodyPr>
            <a:normAutofit/>
          </a:bodyPr>
          <a:lstStyle/>
          <a:p>
            <a:r>
              <a:rPr lang="ru-RU" sz="3200" b="1" i="1" dirty="0" smtClean="0">
                <a:latin typeface="+mj-lt"/>
                <a:ea typeface="+mj-ea"/>
                <a:cs typeface="+mj-cs"/>
              </a:rPr>
              <a:t>Алексей Львович СЕМЕНОВ</a:t>
            </a:r>
            <a:r>
              <a:rPr lang="ru-RU" sz="3200" b="1" dirty="0" smtClean="0">
                <a:latin typeface="+mj-lt"/>
                <a:ea typeface="+mj-ea"/>
                <a:cs typeface="+mj-cs"/>
              </a:rPr>
              <a:t>, </a:t>
            </a:r>
            <a:r>
              <a:rPr lang="ru-RU" sz="3200" b="1" dirty="0">
                <a:latin typeface="+mj-lt"/>
                <a:ea typeface="+mj-ea"/>
                <a:cs typeface="+mj-cs"/>
              </a:rPr>
              <a:t>д.ф.-м.н., профессор, </a:t>
            </a:r>
            <a:r>
              <a:rPr lang="ru-RU" sz="3200" b="1" dirty="0" smtClean="0">
                <a:latin typeface="+mj-lt"/>
                <a:ea typeface="+mj-ea"/>
                <a:cs typeface="+mj-cs"/>
              </a:rPr>
              <a:t/>
            </a:r>
            <a:br>
              <a:rPr lang="ru-RU" sz="3200" b="1" dirty="0" smtClean="0">
                <a:latin typeface="+mj-lt"/>
                <a:ea typeface="+mj-ea"/>
                <a:cs typeface="+mj-cs"/>
              </a:rPr>
            </a:br>
            <a:r>
              <a:rPr lang="ru-RU" sz="3200" b="1" dirty="0" smtClean="0">
                <a:latin typeface="+mj-lt"/>
                <a:ea typeface="+mj-ea"/>
                <a:cs typeface="+mj-cs"/>
              </a:rPr>
              <a:t>академик </a:t>
            </a:r>
            <a:r>
              <a:rPr lang="ru-RU" sz="3200" b="1" dirty="0">
                <a:latin typeface="+mj-lt"/>
                <a:ea typeface="+mj-ea"/>
                <a:cs typeface="+mj-cs"/>
              </a:rPr>
              <a:t>РАН и </a:t>
            </a:r>
            <a:r>
              <a:rPr lang="ru-RU" sz="3200" b="1" dirty="0" smtClean="0">
                <a:latin typeface="+mj-lt"/>
                <a:ea typeface="+mj-ea"/>
                <a:cs typeface="+mj-cs"/>
              </a:rPr>
              <a:t>РАО</a:t>
            </a:r>
          </a:p>
          <a:p>
            <a:r>
              <a:rPr lang="ru-RU" sz="3200" b="1" dirty="0" smtClean="0">
                <a:latin typeface="+mj-lt"/>
                <a:ea typeface="+mj-ea"/>
                <a:cs typeface="+mj-cs"/>
              </a:rPr>
              <a:t>Директор Института образовательной информатики РАН</a:t>
            </a:r>
            <a:endParaRPr lang="ru-RU" sz="3200" b="1" dirty="0">
              <a:latin typeface="+mj-lt"/>
              <a:ea typeface="+mj-ea"/>
              <a:cs typeface="+mj-cs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22482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Технологическая революция в мире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Главный фактор в жизни (в экономике, науке, культуре, частной жизни)</a:t>
            </a:r>
          </a:p>
          <a:p>
            <a:r>
              <a:rPr lang="ru-RU" dirty="0" smtClean="0"/>
              <a:t>Лавинообразные изменения</a:t>
            </a:r>
          </a:p>
          <a:p>
            <a:r>
              <a:rPr lang="ru-RU" dirty="0" smtClean="0"/>
              <a:t>В основе технологической революции – ИКТ (шире - НБИКС</a:t>
            </a:r>
            <a:r>
              <a:rPr lang="is-IS" dirty="0" smtClean="0"/>
              <a:t>…</a:t>
            </a:r>
            <a:r>
              <a:rPr lang="ru-RU" dirty="0" smtClean="0"/>
              <a:t>)</a:t>
            </a:r>
          </a:p>
          <a:p>
            <a:r>
              <a:rPr lang="ru-RU" dirty="0" smtClean="0"/>
              <a:t>В основе ИКТ лежит информатика и математика</a:t>
            </a:r>
          </a:p>
        </p:txBody>
      </p:sp>
    </p:spTree>
    <p:extLst>
      <p:ext uri="{BB962C8B-B14F-4D97-AF65-F5344CB8AC3E}">
        <p14:creationId xmlns:p14="http://schemas.microsoft.com/office/powerpoint/2010/main" val="165456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ru-RU" dirty="0" smtClean="0"/>
              <a:t>Поручение Президента</a:t>
            </a:r>
            <a:r>
              <a:rPr lang="ru-RU" baseline="0" dirty="0" smtClean="0"/>
              <a:t> РФ В. В. Путина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02956" y="1441342"/>
            <a:ext cx="11789044" cy="5052447"/>
          </a:xfrm>
        </p:spPr>
        <p:txBody>
          <a:bodyPr>
            <a:normAutofit/>
          </a:bodyPr>
          <a:lstStyle/>
          <a:p>
            <a:pPr fontAlgn="base"/>
            <a:r>
              <a:rPr lang="ru-RU" dirty="0"/>
              <a:t>Стратегия научно-технологического развития Российской </a:t>
            </a:r>
            <a:r>
              <a:rPr lang="ru-RU" dirty="0" smtClean="0"/>
              <a:t>Федерации УТВЕРЖДЕНА Указом Президента РФ от </a:t>
            </a:r>
            <a:r>
              <a:rPr lang="ru-RU" dirty="0"/>
              <a:t>1 декабря 2016 года </a:t>
            </a:r>
            <a:r>
              <a:rPr lang="ru-RU" dirty="0" err="1"/>
              <a:t>N</a:t>
            </a:r>
            <a:r>
              <a:rPr lang="ru-RU" dirty="0"/>
              <a:t> 642</a:t>
            </a:r>
            <a:r>
              <a:rPr lang="ru-RU" dirty="0" smtClean="0">
                <a:effectLst/>
              </a:rPr>
              <a:t> </a:t>
            </a:r>
            <a:endParaRPr lang="ru-RU" dirty="0" smtClean="0"/>
          </a:p>
          <a:p>
            <a:r>
              <a:rPr lang="ru-RU" dirty="0" smtClean="0"/>
              <a:t>Май 2016 г. – Поручение:</a:t>
            </a:r>
          </a:p>
          <a:p>
            <a:r>
              <a:rPr lang="ru-RU" dirty="0" smtClean="0"/>
              <a:t>Разработать Концепцию преподавания предмета Технология в школе </a:t>
            </a:r>
          </a:p>
          <a:p>
            <a:r>
              <a:rPr lang="ru-RU" dirty="0" smtClean="0"/>
              <a:t>Аналог: Концепция</a:t>
            </a:r>
            <a:r>
              <a:rPr lang="ru-RU" baseline="0" dirty="0" smtClean="0"/>
              <a:t> развития математического образования в РФ, другие</a:t>
            </a:r>
            <a:r>
              <a:rPr lang="ru-RU" dirty="0" smtClean="0"/>
              <a:t> предметы</a:t>
            </a:r>
          </a:p>
          <a:p>
            <a:r>
              <a:rPr lang="ru-RU" dirty="0" smtClean="0"/>
              <a:t>Разработка не завершена</a:t>
            </a:r>
          </a:p>
          <a:p>
            <a:r>
              <a:rPr lang="ru-RU" dirty="0" smtClean="0"/>
              <a:t>АСИ – ключевая организация</a:t>
            </a:r>
          </a:p>
          <a:p>
            <a:r>
              <a:rPr lang="ru-RU" dirty="0" smtClean="0"/>
              <a:t>Совещание учителей информатики и технологии – «Сириус» - осень 2016</a:t>
            </a:r>
            <a:endParaRPr lang="en-US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0105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Проектирование экономики России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Варианты стратегии на ближайшее десятилетие</a:t>
            </a:r>
          </a:p>
          <a:p>
            <a:r>
              <a:rPr lang="ru-RU" dirty="0" smtClean="0"/>
              <a:t>Роль технологии</a:t>
            </a:r>
          </a:p>
          <a:p>
            <a:r>
              <a:rPr lang="ru-RU" dirty="0" smtClean="0"/>
              <a:t>Роль образования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55190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Концепция. Главное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5"/>
            <a:ext cx="10911840" cy="435133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Роль ИКТ в предметной области Технология</a:t>
            </a:r>
          </a:p>
          <a:p>
            <a:r>
              <a:rPr lang="ru-RU" sz="3600" dirty="0" err="1" smtClean="0"/>
              <a:t>Метапредметные</a:t>
            </a:r>
            <a:r>
              <a:rPr lang="ru-RU" sz="3600" dirty="0" smtClean="0"/>
              <a:t> задачи, многопредметные проекты</a:t>
            </a:r>
          </a:p>
          <a:p>
            <a:r>
              <a:rPr lang="ru-RU" sz="3600" dirty="0" smtClean="0"/>
              <a:t>Применение инструментов ИКТ во всех предметах </a:t>
            </a:r>
          </a:p>
          <a:p>
            <a:r>
              <a:rPr lang="ru-RU" sz="3600" dirty="0" smtClean="0"/>
              <a:t>«Технология» становится местом концентрации ИКТ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335882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Выводы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Роль ИКТ в школе будет продолжить расти</a:t>
            </a:r>
          </a:p>
          <a:p>
            <a:r>
              <a:rPr lang="ru-RU" dirty="0" smtClean="0"/>
              <a:t>Часы «Технологии» могут относиться к ИКТ</a:t>
            </a:r>
          </a:p>
          <a:p>
            <a:r>
              <a:rPr lang="ru-RU" dirty="0" smtClean="0"/>
              <a:t>Учитель информатики не менее центральная фигура, чем учитель технологии</a:t>
            </a:r>
          </a:p>
          <a:p>
            <a:r>
              <a:rPr lang="ru-RU" dirty="0" smtClean="0"/>
              <a:t>Нужно создавать содержание</a:t>
            </a:r>
          </a:p>
          <a:p>
            <a:pPr lvl="1"/>
            <a:r>
              <a:rPr lang="ru-RU" dirty="0" err="1" smtClean="0"/>
              <a:t>Краудсорсинг</a:t>
            </a:r>
            <a:endParaRPr lang="ru-RU" dirty="0" smtClean="0"/>
          </a:p>
          <a:p>
            <a:r>
              <a:rPr lang="ru-RU" dirty="0" smtClean="0"/>
              <a:t>Государственная итоговая аттестация</a:t>
            </a:r>
          </a:p>
          <a:p>
            <a:pPr lvl="1"/>
            <a:r>
              <a:rPr lang="ru-RU" dirty="0" smtClean="0"/>
              <a:t>Олимпиада по технологии – нужно создавать</a:t>
            </a:r>
          </a:p>
        </p:txBody>
      </p:sp>
    </p:spTree>
    <p:extLst>
      <p:ext uri="{BB962C8B-B14F-4D97-AF65-F5344CB8AC3E}">
        <p14:creationId xmlns:p14="http://schemas.microsoft.com/office/powerpoint/2010/main" val="10023252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0447" y="1"/>
            <a:ext cx="10873353" cy="1162372"/>
          </a:xfrm>
        </p:spPr>
        <p:txBody>
          <a:bodyPr>
            <a:normAutofit/>
          </a:bodyPr>
          <a:lstStyle/>
          <a:p>
            <a:pPr lvl="0"/>
            <a:r>
              <a:rPr lang="ru-RU" sz="3200" b="1" dirty="0" smtClean="0"/>
              <a:t>Всероссийская командная инженерная олимпиада </a:t>
            </a:r>
            <a:r>
              <a:rPr lang="ru-RU" sz="3200" b="1" dirty="0"/>
              <a:t>Национальной технологической инициативы (НТИ)</a:t>
            </a:r>
            <a:r>
              <a:rPr lang="ru-RU" sz="3200" b="1" dirty="0" smtClean="0">
                <a:effectLst/>
              </a:rPr>
              <a:t> </a:t>
            </a:r>
            <a:endParaRPr lang="ru-RU" sz="32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1959" y="1410346"/>
            <a:ext cx="11360258" cy="5447654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«Большие данные и машинное обучение»</a:t>
            </a:r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</a:p>
          <a:p>
            <a:pPr lvl="0"/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2800" b="1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Нейротехнологии</a:t>
            </a:r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</a:t>
            </a:r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</a:p>
          <a:p>
            <a:pPr lvl="0"/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«Технологии беспроводной связи</a:t>
            </a:r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</a:t>
            </a:r>
          </a:p>
          <a:p>
            <a:pPr lvl="0"/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«Интеллектуальные робототехнические системы»</a:t>
            </a:r>
            <a:endParaRPr lang="ru-RU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«Инженерные биологические системы»</a:t>
            </a:r>
            <a:endParaRPr lang="ru-RU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«Интеллектуальные энергетические системы»</a:t>
            </a:r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</a:p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Системы связи и дистанционного зондирования Земли (Космические системы)»</a:t>
            </a:r>
            <a:endParaRPr lang="ru-RU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«Электронная инженерия: Умный дом</a:t>
            </a:r>
            <a:endParaRPr lang="ru-RU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«Беспилотные авиационные системы»</a:t>
            </a:r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 </a:t>
            </a:r>
          </a:p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</a:t>
            </a:r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Автономные транспортные системы»</a:t>
            </a:r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: </a:t>
            </a:r>
          </a:p>
          <a:p>
            <a:pPr lvl="0"/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«Ядерные технологии»</a:t>
            </a:r>
            <a:endParaRPr lang="ru-RU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28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«Современные структуры и материалы»</a:t>
            </a:r>
            <a:endParaRPr lang="ru-RU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41976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Дети – проводники ИКТ в школе</a:t>
            </a:r>
            <a:br>
              <a:rPr lang="ru-RU" b="1" dirty="0" smtClean="0"/>
            </a:b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/>
              <a:t>Поколение </a:t>
            </a:r>
            <a:r>
              <a:rPr lang="en-US" b="1" dirty="0" smtClean="0"/>
              <a:t>YES</a:t>
            </a:r>
            <a:endParaRPr lang="ru-RU" b="1" dirty="0" smtClean="0"/>
          </a:p>
          <a:p>
            <a:r>
              <a:rPr lang="ru-RU" b="1" dirty="0" smtClean="0"/>
              <a:t>Параллельные процессы:</a:t>
            </a:r>
          </a:p>
          <a:p>
            <a:pPr lvl="1"/>
            <a:r>
              <a:rPr lang="ru-RU" b="1" dirty="0" smtClean="0"/>
              <a:t>Учеба</a:t>
            </a:r>
          </a:p>
          <a:p>
            <a:pPr lvl="1"/>
            <a:r>
              <a:rPr lang="ru-RU" b="1" dirty="0" smtClean="0"/>
              <a:t>Работа – программирование и т. д.</a:t>
            </a:r>
          </a:p>
          <a:p>
            <a:pPr lvl="1"/>
            <a:r>
              <a:rPr lang="ru-RU" b="1" dirty="0" smtClean="0"/>
              <a:t>Обучение других</a:t>
            </a:r>
          </a:p>
          <a:p>
            <a:pPr lvl="1"/>
            <a:r>
              <a:rPr lang="ru-RU" b="1" dirty="0" smtClean="0"/>
              <a:t>Формальная аттестация в профессиональном образовании</a:t>
            </a:r>
          </a:p>
          <a:p>
            <a:endParaRPr lang="ru-RU" b="1" dirty="0" smtClean="0"/>
          </a:p>
          <a:p>
            <a:endParaRPr lang="ru-RU" b="1" dirty="0" smtClean="0"/>
          </a:p>
        </p:txBody>
      </p:sp>
    </p:spTree>
    <p:extLst>
      <p:ext uri="{BB962C8B-B14F-4D97-AF65-F5344CB8AC3E}">
        <p14:creationId xmlns:p14="http://schemas.microsoft.com/office/powerpoint/2010/main" val="1617859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ИКТ во всех предметах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Выготский – радикальные изменения в мышлении, коммуникации и действии вызванные ИКТ</a:t>
            </a:r>
          </a:p>
          <a:p>
            <a:r>
              <a:rPr lang="ru-RU" dirty="0" smtClean="0"/>
              <a:t>Учебный процесс использует распространенные профессиональные и повседневные инструменты</a:t>
            </a:r>
          </a:p>
          <a:p>
            <a:r>
              <a:rPr lang="ru-RU" dirty="0" smtClean="0"/>
              <a:t>Информационная среда</a:t>
            </a:r>
          </a:p>
          <a:p>
            <a:pPr lvl="1"/>
            <a:r>
              <a:rPr lang="ru-RU" dirty="0" smtClean="0"/>
              <a:t>Записывается ВСЕ</a:t>
            </a:r>
          </a:p>
          <a:p>
            <a:pPr lvl="1"/>
            <a:r>
              <a:rPr lang="ru-RU" dirty="0" smtClean="0"/>
              <a:t>Не только – журнал, дневник и грамоты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68799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lvl="0"/>
            <a:r>
              <a:rPr lang="ru-RU" sz="4000" b="1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Ситуация в школе</a:t>
            </a:r>
            <a:endParaRPr lang="ru-RU" sz="4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Центром изменений в школе становится предмет Технология</a:t>
            </a:r>
          </a:p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Содержанием предмета Технология на ?0% становится ИКТ</a:t>
            </a:r>
          </a:p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Роль учителя информатики – становится более важной</a:t>
            </a:r>
          </a:p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Где взять оборудование, деньги и т.д.?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900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Информатики могут и должны возглавить: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Изменения в математике, начатые в середине 1980-ых</a:t>
            </a:r>
          </a:p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Программирование с дошкольного возраста</a:t>
            </a:r>
          </a:p>
          <a:p>
            <a:pPr lvl="0"/>
            <a:r>
              <a:rPr lang="ru-RU" dirty="0" smtClean="0"/>
              <a:t>Разработку модулей содержания Технологии</a:t>
            </a:r>
            <a:endParaRPr lang="ru-RU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lvl="0"/>
            <a:r>
              <a:rPr lang="ru-RU" sz="2800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Межпредметные</a:t>
            </a:r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проекты</a:t>
            </a:r>
          </a:p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Применение ИКТ во всех предметах</a:t>
            </a:r>
          </a:p>
          <a:p>
            <a:r>
              <a:rPr lang="ru-RU" dirty="0"/>
              <a:t>Детей, в поколении проводников ИКТ</a:t>
            </a:r>
          </a:p>
          <a:p>
            <a:pPr lvl="0"/>
            <a:r>
              <a:rPr lang="ru-RU" sz="2800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Трансформацию</a:t>
            </a:r>
            <a:r>
              <a:rPr lang="ru-RU" sz="2800" kern="1200" baseline="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школьной среды и уклада школы</a:t>
            </a:r>
            <a:endParaRPr lang="ru-RU" sz="28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58658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967011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err="1" smtClean="0"/>
              <a:t>als@maildisk.ru</a:t>
            </a:r>
            <a:endParaRPr lang="ru-RU" sz="60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8483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363</Words>
  <Application>Microsoft Macintosh PowerPoint</Application>
  <PresentationFormat>Широкоэкранный</PresentationFormat>
  <Paragraphs>73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Calibri</vt:lpstr>
      <vt:lpstr>Calibri Light</vt:lpstr>
      <vt:lpstr>Arial</vt:lpstr>
      <vt:lpstr>Тема Office</vt:lpstr>
      <vt:lpstr>Концепция развития технологического образования в школах РФ, место ИКТ и  роль учителя информатики </vt:lpstr>
      <vt:lpstr>Технологическая революция в мире</vt:lpstr>
      <vt:lpstr>Поручение Президента РФ В. В. Путина</vt:lpstr>
      <vt:lpstr>Проектирование экономики России</vt:lpstr>
      <vt:lpstr>Концепция. Главное</vt:lpstr>
      <vt:lpstr>Выводы</vt:lpstr>
      <vt:lpstr>Всероссийская командная инженерная олимпиада Национальной технологической инициативы (НТИ) </vt:lpstr>
      <vt:lpstr>Дети – проводники ИКТ в школе </vt:lpstr>
      <vt:lpstr>ИКТ во всех предметах</vt:lpstr>
      <vt:lpstr>Ситуация в школе</vt:lpstr>
      <vt:lpstr>Информатики могут и должны возглавить:</vt:lpstr>
      <vt:lpstr>als@maildisk.ru</vt:lpstr>
    </vt:vector>
  </TitlesOfParts>
  <Manager/>
  <Company/>
  <LinksUpToDate>false</LinksUpToDate>
  <SharedDoc>false</SharedDoc>
  <HyperlinkBase/>
  <HyperlinksChanged>false</HyperlinksChanged>
  <AppVersion>15.0032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Концепция развития технологического образования в школах РФ и место ИКТ </dc:title>
  <dc:subject/>
  <dc:creator>пользователь Microsoft Office</dc:creator>
  <cp:keywords/>
  <dc:description/>
  <cp:lastModifiedBy>пользователь Microsoft Office</cp:lastModifiedBy>
  <cp:revision>18</cp:revision>
  <dcterms:created xsi:type="dcterms:W3CDTF">2017-04-07T04:25:56Z</dcterms:created>
  <dcterms:modified xsi:type="dcterms:W3CDTF">2017-04-07T14:49:46Z</dcterms:modified>
  <cp:category/>
</cp:coreProperties>
</file>